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6" r:id="rId2"/>
    <p:sldId id="328" r:id="rId3"/>
    <p:sldId id="299" r:id="rId4"/>
    <p:sldId id="290" r:id="rId5"/>
    <p:sldId id="291" r:id="rId6"/>
    <p:sldId id="301" r:id="rId7"/>
    <p:sldId id="313" r:id="rId8"/>
    <p:sldId id="302" r:id="rId9"/>
    <p:sldId id="327" r:id="rId10"/>
    <p:sldId id="318" r:id="rId11"/>
    <p:sldId id="329" r:id="rId12"/>
    <p:sldId id="321" r:id="rId13"/>
    <p:sldId id="314" r:id="rId14"/>
    <p:sldId id="322" r:id="rId15"/>
    <p:sldId id="323" r:id="rId16"/>
    <p:sldId id="304" r:id="rId17"/>
    <p:sldId id="312" r:id="rId18"/>
    <p:sldId id="308" r:id="rId19"/>
    <p:sldId id="320" r:id="rId20"/>
    <p:sldId id="309" r:id="rId21"/>
    <p:sldId id="311" r:id="rId22"/>
    <p:sldId id="324" r:id="rId23"/>
    <p:sldId id="325" r:id="rId24"/>
    <p:sldId id="326" r:id="rId25"/>
    <p:sldId id="31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30"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715EF-D043-4826-80EA-EA5DDA5322AE}" type="datetimeFigureOut">
              <a:rPr lang="en-US" smtClean="0"/>
              <a:t>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B4766-E823-4505-807A-8EEACCEFDEE2}" type="slidenum">
              <a:rPr lang="en-US" smtClean="0"/>
              <a:t>‹#›</a:t>
            </a:fld>
            <a:endParaRPr lang="en-US"/>
          </a:p>
        </p:txBody>
      </p:sp>
    </p:spTree>
    <p:extLst>
      <p:ext uri="{BB962C8B-B14F-4D97-AF65-F5344CB8AC3E}">
        <p14:creationId xmlns:p14="http://schemas.microsoft.com/office/powerpoint/2010/main" val="133666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maternal age &gt;25 years, preeclampsia, neonatal respiratory disease, and jaundice, especially that due to ABO blood group incompatibility; protective factors were low birth weight and short birth length. </a:t>
            </a:r>
            <a:endParaRPr lang="fa-IR" dirty="0"/>
          </a:p>
          <a:p>
            <a:r>
              <a:rPr lang="en-US" dirty="0"/>
              <a:t>infection from Coxsackie, Epstein-Barr virus, mumps, or cytomegalovirus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human leukocyte antigen [HLA]-</a:t>
            </a:r>
            <a:r>
              <a:rPr lang="en-US" sz="1200" dirty="0" err="1">
                <a:latin typeface="Arial" panose="020B0604020202020204" pitchFamily="34" charset="0"/>
                <a:cs typeface="Arial" panose="020B0604020202020204" pitchFamily="34" charset="0"/>
              </a:rPr>
              <a:t>DQalpha</a:t>
            </a:r>
            <a:r>
              <a:rPr lang="en-US" sz="1200" dirty="0">
                <a:latin typeface="Arial" panose="020B0604020202020204" pitchFamily="34" charset="0"/>
                <a:cs typeface="Arial" panose="020B0604020202020204" pitchFamily="34" charset="0"/>
              </a:rPr>
              <a:t>; HLA-</a:t>
            </a:r>
            <a:r>
              <a:rPr lang="en-US" sz="1200" dirty="0" err="1">
                <a:latin typeface="Arial" panose="020B0604020202020204" pitchFamily="34" charset="0"/>
                <a:cs typeface="Arial" panose="020B0604020202020204" pitchFamily="34" charset="0"/>
              </a:rPr>
              <a:t>DQbeta</a:t>
            </a:r>
            <a:r>
              <a:rPr lang="en-US" sz="1200" dirty="0">
                <a:latin typeface="Arial" panose="020B0604020202020204" pitchFamily="34" charset="0"/>
                <a:cs typeface="Arial" panose="020B0604020202020204" pitchFamily="34" charset="0"/>
              </a:rPr>
              <a:t>; HLA-DR, </a:t>
            </a:r>
            <a:r>
              <a:rPr lang="en-US" sz="1200" dirty="0" err="1">
                <a:latin typeface="Arial" panose="020B0604020202020204" pitchFamily="34" charset="0"/>
                <a:cs typeface="Arial" panose="020B0604020202020204" pitchFamily="34" charset="0"/>
              </a:rPr>
              <a:t>preproinsulin</a:t>
            </a:r>
            <a:r>
              <a:rPr lang="en-US" sz="1200" dirty="0">
                <a:latin typeface="Arial" panose="020B0604020202020204" pitchFamily="34" charset="0"/>
                <a:cs typeface="Arial" panose="020B0604020202020204" pitchFamily="34" charset="0"/>
              </a:rPr>
              <a:t>, the </a:t>
            </a:r>
            <a:r>
              <a:rPr lang="en-US" sz="1200" i="1" dirty="0">
                <a:latin typeface="Arial" panose="020B0604020202020204" pitchFamily="34" charset="0"/>
                <a:cs typeface="Arial" panose="020B0604020202020204" pitchFamily="34" charset="0"/>
              </a:rPr>
              <a:t>PTPN22 </a:t>
            </a:r>
            <a:r>
              <a:rPr lang="en-US" sz="1200" dirty="0">
                <a:latin typeface="Arial" panose="020B0604020202020204" pitchFamily="34" charset="0"/>
                <a:cs typeface="Arial" panose="020B0604020202020204" pitchFamily="34" charset="0"/>
              </a:rPr>
              <a:t>gene, and CTLA-4), with whole-genome analysis providing additional genes and loci, such as KIAA0035 (a lectin). Genes in both the major histocompatibility complex (MHC) and elsewhere in the genome influence risk, but only HLA alleles have a large effect.</a:t>
            </a:r>
          </a:p>
          <a:p>
            <a:endParaRPr lang="en-US" dirty="0"/>
          </a:p>
        </p:txBody>
      </p:sp>
      <p:sp>
        <p:nvSpPr>
          <p:cNvPr id="4" name="Slide Number Placeholder 3"/>
          <p:cNvSpPr>
            <a:spLocks noGrp="1"/>
          </p:cNvSpPr>
          <p:nvPr>
            <p:ph type="sldNum" sz="quarter" idx="10"/>
          </p:nvPr>
        </p:nvSpPr>
        <p:spPr/>
        <p:txBody>
          <a:bodyPr/>
          <a:lstStyle/>
          <a:p>
            <a:fld id="{141B4766-E823-4505-807A-8EEACCEFDEE2}" type="slidenum">
              <a:rPr lang="en-US" smtClean="0"/>
              <a:t>11</a:t>
            </a:fld>
            <a:endParaRPr lang="en-US"/>
          </a:p>
        </p:txBody>
      </p:sp>
    </p:spTree>
    <p:extLst>
      <p:ext uri="{BB962C8B-B14F-4D97-AF65-F5344CB8AC3E}">
        <p14:creationId xmlns:p14="http://schemas.microsoft.com/office/powerpoint/2010/main" val="301519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64789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417297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6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31370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670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160043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388687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1319661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332394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362619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21FF58-9A7F-44E7-9D70-3FA951AE22F8}"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193307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21FF58-9A7F-44E7-9D70-3FA951AE22F8}"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229836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21FF58-9A7F-44E7-9D70-3FA951AE22F8}"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406182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21FF58-9A7F-44E7-9D70-3FA951AE22F8}"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367494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FF58-9A7F-44E7-9D70-3FA951AE22F8}" type="datetimeFigureOut">
              <a:rPr lang="en-US" smtClean="0"/>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73560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721FF58-9A7F-44E7-9D70-3FA951AE22F8}"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407420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21FF58-9A7F-44E7-9D70-3FA951AE22F8}"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D5A0D-14A4-46E2-B3E8-6F4E5C75B142}" type="slidenum">
              <a:rPr lang="en-US" smtClean="0"/>
              <a:t>‹#›</a:t>
            </a:fld>
            <a:endParaRPr lang="en-US"/>
          </a:p>
        </p:txBody>
      </p:sp>
    </p:spTree>
    <p:extLst>
      <p:ext uri="{BB962C8B-B14F-4D97-AF65-F5344CB8AC3E}">
        <p14:creationId xmlns:p14="http://schemas.microsoft.com/office/powerpoint/2010/main" val="199411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21FF58-9A7F-44E7-9D70-3FA951AE22F8}" type="datetimeFigureOut">
              <a:rPr lang="en-US" smtClean="0"/>
              <a:t>1/6/2021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44D5A0D-14A4-46E2-B3E8-6F4E5C75B142}" type="slidenum">
              <a:rPr lang="en-US" smtClean="0"/>
              <a:t>‹#›</a:t>
            </a:fld>
            <a:endParaRPr lang="en-US"/>
          </a:p>
        </p:txBody>
      </p:sp>
    </p:spTree>
    <p:extLst>
      <p:ext uri="{BB962C8B-B14F-4D97-AF65-F5344CB8AC3E}">
        <p14:creationId xmlns:p14="http://schemas.microsoft.com/office/powerpoint/2010/main" val="34136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609599" y="609600"/>
            <a:ext cx="6347713" cy="176784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 </a:t>
            </a:r>
            <a:r>
              <a:rPr lang="en-US" sz="4400" dirty="0">
                <a:solidFill>
                  <a:schemeClr val="accent1">
                    <a:lumMod val="50000"/>
                  </a:schemeClr>
                </a:solidFill>
                <a:latin typeface="Arial" panose="020B0604020202020204" pitchFamily="34" charset="0"/>
                <a:cs typeface="Arial" panose="020B0604020202020204" pitchFamily="34" charset="0"/>
              </a:rPr>
              <a:t>Classification and pathogenesis of </a:t>
            </a:r>
            <a:br>
              <a:rPr lang="en-US" sz="4400" dirty="0">
                <a:solidFill>
                  <a:schemeClr val="accent1">
                    <a:lumMod val="50000"/>
                  </a:schemeClr>
                </a:solidFill>
                <a:latin typeface="Arial" panose="020B0604020202020204" pitchFamily="34" charset="0"/>
                <a:cs typeface="Arial" panose="020B0604020202020204" pitchFamily="34" charset="0"/>
              </a:rPr>
            </a:br>
            <a:r>
              <a:rPr lang="en-US" sz="4400" dirty="0">
                <a:solidFill>
                  <a:schemeClr val="accent1">
                    <a:lumMod val="50000"/>
                  </a:schemeClr>
                </a:solidFill>
                <a:latin typeface="Arial" panose="020B0604020202020204" pitchFamily="34" charset="0"/>
                <a:cs typeface="Arial" panose="020B0604020202020204" pitchFamily="34" charset="0"/>
              </a:rPr>
              <a:t>diabetes in pediatrics</a:t>
            </a:r>
          </a:p>
        </p:txBody>
      </p:sp>
      <p:sp>
        <p:nvSpPr>
          <p:cNvPr id="5" name="Rectangle 3"/>
          <p:cNvSpPr txBox="1">
            <a:spLocks noGrp="1" noChangeArrowheads="1"/>
          </p:cNvSpPr>
          <p:nvPr>
            <p:ph idx="1"/>
          </p:nvPr>
        </p:nvSpPr>
        <p:spPr>
          <a:xfrm>
            <a:off x="609599" y="2693324"/>
            <a:ext cx="6347714" cy="237744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2800" dirty="0" err="1">
                <a:solidFill>
                  <a:schemeClr val="bg1">
                    <a:lumMod val="25000"/>
                  </a:schemeClr>
                </a:solidFill>
                <a:latin typeface="Arial" panose="020B0604020202020204" pitchFamily="34" charset="0"/>
                <a:cs typeface="Arial" panose="020B0604020202020204" pitchFamily="34" charset="0"/>
              </a:rPr>
              <a:t>Sayarifard.F</a:t>
            </a:r>
            <a:endParaRPr lang="en-US" sz="2800" dirty="0">
              <a:solidFill>
                <a:schemeClr val="bg1">
                  <a:lumMod val="25000"/>
                </a:schemeClr>
              </a:solidFill>
              <a:latin typeface="Arial" panose="020B0604020202020204" pitchFamily="34" charset="0"/>
              <a:cs typeface="Arial" panose="020B0604020202020204" pitchFamily="34" charset="0"/>
            </a:endParaRPr>
          </a:p>
          <a:p>
            <a:pPr>
              <a:defRPr/>
            </a:pPr>
            <a:endParaRPr lang="en-US" sz="1600" dirty="0">
              <a:solidFill>
                <a:schemeClr val="bg1">
                  <a:lumMod val="25000"/>
                </a:schemeClr>
              </a:solidFill>
              <a:latin typeface="Arial" panose="020B0604020202020204" pitchFamily="34" charset="0"/>
              <a:cs typeface="Arial" panose="020B0604020202020204" pitchFamily="34" charset="0"/>
            </a:endParaRPr>
          </a:p>
          <a:p>
            <a:pPr>
              <a:defRPr/>
            </a:pPr>
            <a:endParaRPr lang="en-US" sz="1600" dirty="0">
              <a:solidFill>
                <a:schemeClr val="bg1">
                  <a:lumMod val="25000"/>
                </a:schemeClr>
              </a:solidFill>
              <a:latin typeface="Arial" panose="020B0604020202020204" pitchFamily="34" charset="0"/>
              <a:cs typeface="Arial" panose="020B0604020202020204" pitchFamily="34" charset="0"/>
            </a:endParaRPr>
          </a:p>
          <a:p>
            <a:pPr>
              <a:defRPr/>
            </a:pPr>
            <a:r>
              <a:rPr lang="en-US" sz="1600" dirty="0">
                <a:solidFill>
                  <a:schemeClr val="bg1">
                    <a:lumMod val="25000"/>
                  </a:schemeClr>
                </a:solidFill>
                <a:latin typeface="Arial" panose="020B0604020202020204" pitchFamily="34" charset="0"/>
                <a:cs typeface="Arial" panose="020B0604020202020204" pitchFamily="34" charset="0"/>
              </a:rPr>
              <a:t>Associate professor in pediatric endocrinology &amp; metabolism</a:t>
            </a:r>
          </a:p>
          <a:p>
            <a:pPr>
              <a:defRPr/>
            </a:pPr>
            <a:r>
              <a:rPr lang="en-US" sz="1600" dirty="0">
                <a:solidFill>
                  <a:schemeClr val="bg1">
                    <a:lumMod val="25000"/>
                  </a:schemeClr>
                </a:solidFill>
                <a:latin typeface="Arial" panose="020B0604020202020204" pitchFamily="34" charset="0"/>
                <a:cs typeface="Arial" panose="020B0604020202020204" pitchFamily="34" charset="0"/>
              </a:rPr>
              <a:t>Children’s excellence medical center, </a:t>
            </a:r>
          </a:p>
          <a:p>
            <a:pPr>
              <a:defRPr/>
            </a:pPr>
            <a:r>
              <a:rPr lang="en-US" sz="1600" dirty="0">
                <a:solidFill>
                  <a:schemeClr val="bg1">
                    <a:lumMod val="25000"/>
                  </a:schemeClr>
                </a:solidFill>
                <a:latin typeface="Arial" panose="020B0604020202020204" pitchFamily="34" charset="0"/>
                <a:cs typeface="Arial" panose="020B0604020202020204" pitchFamily="34" charset="0"/>
              </a:rPr>
              <a:t>Growth and development research center</a:t>
            </a:r>
          </a:p>
          <a:p>
            <a:pPr>
              <a:defRPr/>
            </a:pPr>
            <a:r>
              <a:rPr lang="en-US" sz="1600" dirty="0">
                <a:solidFill>
                  <a:schemeClr val="bg1">
                    <a:lumMod val="25000"/>
                  </a:schemeClr>
                </a:solidFill>
                <a:latin typeface="Arial" panose="020B0604020202020204" pitchFamily="34" charset="0"/>
                <a:cs typeface="Arial" panose="020B0604020202020204" pitchFamily="34" charset="0"/>
              </a:rPr>
              <a:t>Tehran university of medical sciences</a:t>
            </a:r>
          </a:p>
        </p:txBody>
      </p:sp>
    </p:spTree>
    <p:extLst>
      <p:ext uri="{BB962C8B-B14F-4D97-AF65-F5344CB8AC3E}">
        <p14:creationId xmlns:p14="http://schemas.microsoft.com/office/powerpoint/2010/main" val="725860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r="997" b="14695"/>
          <a:stretch/>
        </p:blipFill>
        <p:spPr>
          <a:xfrm>
            <a:off x="973512" y="454429"/>
            <a:ext cx="6236393" cy="5525193"/>
          </a:xfrm>
          <a:prstGeom prst="rect">
            <a:avLst/>
          </a:prstGeom>
        </p:spPr>
      </p:pic>
    </p:spTree>
    <p:extLst>
      <p:ext uri="{BB962C8B-B14F-4D97-AF65-F5344CB8AC3E}">
        <p14:creationId xmlns:p14="http://schemas.microsoft.com/office/powerpoint/2010/main" val="662323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Pathogenesis of type 1 DM</a:t>
            </a:r>
          </a:p>
        </p:txBody>
      </p:sp>
      <p:sp>
        <p:nvSpPr>
          <p:cNvPr id="3" name="Content Placeholder 2"/>
          <p:cNvSpPr>
            <a:spLocks noGrp="1"/>
          </p:cNvSpPr>
          <p:nvPr>
            <p:ph idx="1"/>
          </p:nvPr>
        </p:nvSpPr>
        <p:spPr>
          <a:xfrm>
            <a:off x="609599" y="1422400"/>
            <a:ext cx="6347714" cy="4618963"/>
          </a:xfrm>
        </p:spPr>
        <p:txBody>
          <a:bodyPr>
            <a:normAutofit fontScale="85000" lnSpcReduction="20000"/>
          </a:bodyPr>
          <a:lstStyle/>
          <a:p>
            <a:r>
              <a:rPr lang="en-US" sz="2000" dirty="0">
                <a:latin typeface="Arial" panose="020B0604020202020204" pitchFamily="34" charset="0"/>
                <a:cs typeface="Arial" panose="020B0604020202020204" pitchFamily="34" charset="0"/>
              </a:rPr>
              <a:t>Type 1A diabetes mellitus results from autoimmune destruction of the insulin-producing beta cells in the islets of Langerhans </a:t>
            </a:r>
            <a:endParaRPr lang="fa-IR"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This process occurs in genetically susceptible subjects, is probably triggered by one or more environmental agents</a:t>
            </a:r>
          </a:p>
          <a:p>
            <a:r>
              <a:rPr lang="en-US" sz="2000" dirty="0">
                <a:latin typeface="Arial" panose="020B0604020202020204" pitchFamily="34" charset="0"/>
                <a:cs typeface="Arial" panose="020B0604020202020204" pitchFamily="34" charset="0"/>
              </a:rPr>
              <a:t>Polymorphisms of multiple genes are known to influence the risk of type 1A diabetes.</a:t>
            </a:r>
          </a:p>
          <a:p>
            <a:r>
              <a:rPr lang="en-US" sz="2000" dirty="0">
                <a:latin typeface="Arial" panose="020B0604020202020204" pitchFamily="34" charset="0"/>
                <a:cs typeface="Arial" panose="020B0604020202020204" pitchFamily="34" charset="0"/>
              </a:rPr>
              <a:t>There are a number of autoantigens within the pancreatic beta cells that may play important roles in the initiation or progression of autoimmune islet injury including glutamic acid decarboxylase (GAD), insulin, insulinoma-associated protein 2 (IA-2), and zinc transporter ZnT8. </a:t>
            </a:r>
          </a:p>
          <a:p>
            <a:r>
              <a:rPr lang="en-US" sz="2000" dirty="0">
                <a:latin typeface="Arial" panose="020B0604020202020204" pitchFamily="34" charset="0"/>
                <a:cs typeface="Arial" panose="020B0604020202020204" pitchFamily="34" charset="0"/>
              </a:rPr>
              <a:t>Environmental factors that may affect risk include pregnancy-related and perinatal influences, viruses, and ingestion of cow's milk (bovine serum albumin) casein hydrolysate formula is better than conventional formula ,and cereals, nitrates </a:t>
            </a:r>
          </a:p>
          <a:p>
            <a:r>
              <a:rPr lang="en-US" sz="2000" dirty="0">
                <a:latin typeface="Arial" panose="020B0604020202020204" pitchFamily="34" charset="0"/>
                <a:cs typeface="Arial" panose="020B0604020202020204" pitchFamily="34" charset="0"/>
              </a:rPr>
              <a:t>Protective factors: vitamin D and omega3</a:t>
            </a:r>
          </a:p>
          <a:p>
            <a:pPr marL="0" indent="0">
              <a:buNone/>
            </a:pPr>
            <a:endParaRPr lang="en-US" dirty="0"/>
          </a:p>
        </p:txBody>
      </p:sp>
    </p:spTree>
    <p:extLst>
      <p:ext uri="{BB962C8B-B14F-4D97-AF65-F5344CB8AC3E}">
        <p14:creationId xmlns:p14="http://schemas.microsoft.com/office/powerpoint/2010/main" val="27181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r="-309" b="11373"/>
          <a:stretch/>
        </p:blipFill>
        <p:spPr>
          <a:xfrm>
            <a:off x="317500" y="345440"/>
            <a:ext cx="6586220" cy="5740400"/>
          </a:xfrm>
          <a:prstGeom prst="rect">
            <a:avLst/>
          </a:prstGeom>
        </p:spPr>
      </p:pic>
    </p:spTree>
    <p:extLst>
      <p:ext uri="{BB962C8B-B14F-4D97-AF65-F5344CB8AC3E}">
        <p14:creationId xmlns:p14="http://schemas.microsoft.com/office/powerpoint/2010/main" val="1596418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Staging of type 1 diabetes</a:t>
            </a:r>
          </a:p>
        </p:txBody>
      </p:sp>
      <p:pic>
        <p:nvPicPr>
          <p:cNvPr id="4" name="Content Placeholder 3"/>
          <p:cNvPicPr>
            <a:picLocks noGrp="1" noChangeAspect="1"/>
          </p:cNvPicPr>
          <p:nvPr>
            <p:ph idx="1"/>
          </p:nvPr>
        </p:nvPicPr>
        <p:blipFill rotWithShape="1">
          <a:blip r:embed="rId2">
            <a:duotone>
              <a:schemeClr val="accent5">
                <a:shade val="45000"/>
                <a:satMod val="135000"/>
              </a:schemeClr>
              <a:prstClr val="white"/>
            </a:duotone>
            <a:lum bright="-20000" contrast="40000"/>
          </a:blip>
          <a:srcRect l="50" t="10773"/>
          <a:stretch/>
        </p:blipFill>
        <p:spPr>
          <a:xfrm>
            <a:off x="413887" y="2266748"/>
            <a:ext cx="7170820" cy="2750351"/>
          </a:xfrm>
          <a:prstGeom prst="rect">
            <a:avLst/>
          </a:prstGeom>
        </p:spPr>
      </p:pic>
    </p:spTree>
    <p:extLst>
      <p:ext uri="{BB962C8B-B14F-4D97-AF65-F5344CB8AC3E}">
        <p14:creationId xmlns:p14="http://schemas.microsoft.com/office/powerpoint/2010/main" val="484686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r="399" b="10353"/>
          <a:stretch/>
        </p:blipFill>
        <p:spPr>
          <a:xfrm>
            <a:off x="678180" y="320040"/>
            <a:ext cx="6337300" cy="5806440"/>
          </a:xfrm>
          <a:prstGeom prst="rect">
            <a:avLst/>
          </a:prstGeom>
        </p:spPr>
      </p:pic>
    </p:spTree>
    <p:extLst>
      <p:ext uri="{BB962C8B-B14F-4D97-AF65-F5344CB8AC3E}">
        <p14:creationId xmlns:p14="http://schemas.microsoft.com/office/powerpoint/2010/main" val="110803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r="644" b="19828"/>
          <a:stretch/>
        </p:blipFill>
        <p:spPr>
          <a:xfrm>
            <a:off x="241300" y="1056640"/>
            <a:ext cx="6271260" cy="2372360"/>
          </a:xfrm>
          <a:prstGeom prst="rect">
            <a:avLst/>
          </a:prstGeom>
        </p:spPr>
      </p:pic>
      <p:sp>
        <p:nvSpPr>
          <p:cNvPr id="3" name="Rectangle 2">
            <a:extLst>
              <a:ext uri="{FF2B5EF4-FFF2-40B4-BE49-F238E27FC236}">
                <a16:creationId xmlns:a16="http://schemas.microsoft.com/office/drawing/2014/main" id="{C256D36E-534D-408F-BA7B-6A37B22CE206}"/>
              </a:ext>
            </a:extLst>
          </p:cNvPr>
          <p:cNvSpPr/>
          <p:nvPr/>
        </p:nvSpPr>
        <p:spPr>
          <a:xfrm>
            <a:off x="502920" y="4189998"/>
            <a:ext cx="6212840"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presence of one of more of these antibodies confirms the diagnosis of type 1 diabetes .</a:t>
            </a:r>
          </a:p>
          <a:p>
            <a:r>
              <a:rPr lang="en-US" dirty="0">
                <a:latin typeface="Arial" panose="020B0604020202020204" pitchFamily="34" charset="0"/>
                <a:cs typeface="Arial" panose="020B0604020202020204" pitchFamily="34" charset="0"/>
              </a:rPr>
              <a:t>The diagnosis of type 1 diabetes, since one and usually more of these autoantibodies are present in &gt;90% of individuals when fasting hyperglycemia is initially detected.</a:t>
            </a:r>
          </a:p>
        </p:txBody>
      </p:sp>
    </p:spTree>
    <p:extLst>
      <p:ext uri="{BB962C8B-B14F-4D97-AF65-F5344CB8AC3E}">
        <p14:creationId xmlns:p14="http://schemas.microsoft.com/office/powerpoint/2010/main" val="2152303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panose="020B0604020202020204" pitchFamily="34" charset="0"/>
                <a:cs typeface="Arial" panose="020B0604020202020204" pitchFamily="34" charset="0"/>
              </a:rPr>
              <a:t>Who are suspected other types of diabetes? </a:t>
            </a:r>
          </a:p>
        </p:txBody>
      </p:sp>
      <p:sp>
        <p:nvSpPr>
          <p:cNvPr id="3" name="Content Placeholder 2"/>
          <p:cNvSpPr>
            <a:spLocks noGrp="1"/>
          </p:cNvSpPr>
          <p:nvPr>
            <p:ph idx="1"/>
          </p:nvPr>
        </p:nvSpPr>
        <p:spPr>
          <a:xfrm>
            <a:off x="365760" y="2035743"/>
            <a:ext cx="8566484" cy="3729790"/>
          </a:xfrm>
        </p:spPr>
        <p:txBody>
          <a:bodyPr>
            <a:normAutofit fontScale="32500" lnSpcReduction="20000"/>
          </a:bodyPr>
          <a:lstStyle/>
          <a:p>
            <a:pPr marL="0" indent="0">
              <a:buNone/>
            </a:pPr>
            <a:r>
              <a:rPr lang="en-US" dirty="0">
                <a:latin typeface="Arial" panose="020B0604020202020204" pitchFamily="34" charset="0"/>
                <a:cs typeface="Arial" panose="020B0604020202020204" pitchFamily="34" charset="0"/>
              </a:rPr>
              <a:t>    </a:t>
            </a:r>
            <a:r>
              <a:rPr lang="en-US" sz="5000" dirty="0">
                <a:latin typeface="Arial" panose="020B0604020202020204" pitchFamily="34" charset="0"/>
                <a:cs typeface="Arial" panose="020B0604020202020204" pitchFamily="34" charset="0"/>
              </a:rPr>
              <a:t>The child who has negative diabetes-associated autoantibodies and :</a:t>
            </a:r>
          </a:p>
          <a:p>
            <a:r>
              <a:rPr lang="en-US" sz="5000" dirty="0">
                <a:latin typeface="Arial" panose="020B0604020202020204" pitchFamily="34" charset="0"/>
                <a:cs typeface="Arial" panose="020B0604020202020204" pitchFamily="34" charset="0"/>
              </a:rPr>
              <a:t>An autosomal dominant family history of diabetes (maturity onset  diabetes of the young (MODY)</a:t>
            </a:r>
          </a:p>
          <a:p>
            <a:r>
              <a:rPr lang="en-US" sz="5000" dirty="0">
                <a:latin typeface="Arial" panose="020B0604020202020204" pitchFamily="34" charset="0"/>
                <a:cs typeface="Arial" panose="020B0604020202020204" pitchFamily="34" charset="0"/>
              </a:rPr>
              <a:t>Age less than 12 months and especially in first 6 months of life (NDM [neonatal diabetes mellitus])</a:t>
            </a:r>
          </a:p>
          <a:p>
            <a:r>
              <a:rPr lang="en-US" sz="5000" dirty="0">
                <a:latin typeface="Arial" panose="020B0604020202020204" pitchFamily="34" charset="0"/>
                <a:cs typeface="Arial" panose="020B0604020202020204" pitchFamily="34" charset="0"/>
              </a:rPr>
              <a:t> Mild-fasting hyperglycemia (100-150 mg/</a:t>
            </a:r>
            <a:r>
              <a:rPr lang="en-US" sz="5000" dirty="0" err="1">
                <a:latin typeface="Arial" panose="020B0604020202020204" pitchFamily="34" charset="0"/>
                <a:cs typeface="Arial" panose="020B0604020202020204" pitchFamily="34" charset="0"/>
              </a:rPr>
              <a:t>dL</a:t>
            </a:r>
            <a:r>
              <a:rPr lang="en-US" sz="5000" dirty="0">
                <a:latin typeface="Arial" panose="020B0604020202020204" pitchFamily="34" charset="0"/>
                <a:cs typeface="Arial" panose="020B0604020202020204" pitchFamily="34" charset="0"/>
              </a:rPr>
              <a:t>),especially if young, non-obese, and asymptomatic</a:t>
            </a:r>
          </a:p>
          <a:p>
            <a:r>
              <a:rPr lang="en-US" sz="5000" dirty="0">
                <a:latin typeface="Arial" panose="020B0604020202020204" pitchFamily="34" charset="0"/>
                <a:cs typeface="Arial" panose="020B0604020202020204" pitchFamily="34" charset="0"/>
              </a:rPr>
              <a:t>A prolonged honeymoon period over 1 year </a:t>
            </a:r>
            <a:r>
              <a:rPr lang="en-US" sz="4000" dirty="0">
                <a:latin typeface="Arial" panose="020B0604020202020204" pitchFamily="34" charset="0"/>
                <a:cs typeface="Arial" panose="020B0604020202020204" pitchFamily="34" charset="0"/>
              </a:rPr>
              <a:t>(low requirement for insulin of ≤0.5 U/kg/day )</a:t>
            </a:r>
          </a:p>
          <a:p>
            <a:r>
              <a:rPr lang="en-US" sz="5000" dirty="0">
                <a:latin typeface="Arial" panose="020B0604020202020204" pitchFamily="34" charset="0"/>
                <a:cs typeface="Arial" panose="020B0604020202020204" pitchFamily="34" charset="0"/>
              </a:rPr>
              <a:t> Marked insulin resistance ,High level of fasting insulin or C-peptide</a:t>
            </a:r>
          </a:p>
          <a:p>
            <a:r>
              <a:rPr lang="en-US" sz="5000" dirty="0">
                <a:latin typeface="Arial" panose="020B0604020202020204" pitchFamily="34" charset="0"/>
                <a:cs typeface="Arial" panose="020B0604020202020204" pitchFamily="34" charset="0"/>
              </a:rPr>
              <a:t> Associated conditions such as </a:t>
            </a:r>
            <a:r>
              <a:rPr lang="en-US" sz="4000" dirty="0">
                <a:latin typeface="Arial" panose="020B0604020202020204" pitchFamily="34" charset="0"/>
                <a:cs typeface="Arial" panose="020B0604020202020204" pitchFamily="34" charset="0"/>
              </a:rPr>
              <a:t>deafness, optic atrophy, or syndromic features</a:t>
            </a:r>
          </a:p>
          <a:p>
            <a:r>
              <a:rPr lang="en-US" sz="5000" dirty="0">
                <a:latin typeface="Arial" panose="020B0604020202020204" pitchFamily="34" charset="0"/>
                <a:cs typeface="Arial" panose="020B0604020202020204" pitchFamily="34" charset="0"/>
              </a:rPr>
              <a:t>History of exposure to drugs </a:t>
            </a:r>
            <a:r>
              <a:rPr lang="en-US" sz="4000" dirty="0">
                <a:latin typeface="Arial" panose="020B0604020202020204" pitchFamily="34" charset="0"/>
                <a:cs typeface="Arial" panose="020B0604020202020204" pitchFamily="34" charset="0"/>
              </a:rPr>
              <a:t>known to be toxic to β-cells or cause insulin resistance </a:t>
            </a:r>
          </a:p>
        </p:txBody>
      </p:sp>
    </p:spTree>
    <p:extLst>
      <p:ext uri="{BB962C8B-B14F-4D97-AF65-F5344CB8AC3E}">
        <p14:creationId xmlns:p14="http://schemas.microsoft.com/office/powerpoint/2010/main" val="4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2021 recommendations</a:t>
            </a:r>
            <a:br>
              <a:rPr lang="en-US" dirty="0"/>
            </a:b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Plasma blood glucose rather than A1C should be used to diagnose the acute onset of type 1 diabetes in individuals with symptoms of hyperglycemia. </a:t>
            </a:r>
          </a:p>
          <a:p>
            <a:r>
              <a:rPr lang="en-US" dirty="0">
                <a:latin typeface="Arial" panose="020B0604020202020204" pitchFamily="34" charset="0"/>
                <a:cs typeface="Arial" panose="020B0604020202020204" pitchFamily="34" charset="0"/>
              </a:rPr>
              <a:t>Screening for type 1 diabetes risk with a panel of autoantibodies is currently recommended only in the setting of a research trial or in first-degree family members of a </a:t>
            </a:r>
            <a:r>
              <a:rPr lang="en-US" dirty="0" err="1">
                <a:latin typeface="Arial" panose="020B0604020202020204" pitchFamily="34" charset="0"/>
                <a:cs typeface="Arial" panose="020B0604020202020204" pitchFamily="34" charset="0"/>
              </a:rPr>
              <a:t>proband</a:t>
            </a:r>
            <a:r>
              <a:rPr lang="en-US" dirty="0">
                <a:latin typeface="Arial" panose="020B0604020202020204" pitchFamily="34" charset="0"/>
                <a:cs typeface="Arial" panose="020B0604020202020204" pitchFamily="34" charset="0"/>
              </a:rPr>
              <a:t> with type 1 diabetes.</a:t>
            </a:r>
          </a:p>
          <a:p>
            <a:r>
              <a:rPr lang="en-US" dirty="0">
                <a:latin typeface="Arial" panose="020B0604020202020204" pitchFamily="34" charset="0"/>
                <a:cs typeface="Arial" panose="020B0604020202020204" pitchFamily="34" charset="0"/>
              </a:rPr>
              <a:t>Persistence of two or more autoantibodies predicts clinical diabetes and may serve as an indication for intervention in the setting of a clinical trial.</a:t>
            </a:r>
          </a:p>
        </p:txBody>
      </p:sp>
    </p:spTree>
    <p:extLst>
      <p:ext uri="{BB962C8B-B14F-4D97-AF65-F5344CB8AC3E}">
        <p14:creationId xmlns:p14="http://schemas.microsoft.com/office/powerpoint/2010/main" val="695372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grayscl/>
          </a:blip>
          <a:stretch>
            <a:fillRect/>
          </a:stretch>
        </p:blipFill>
        <p:spPr>
          <a:xfrm>
            <a:off x="481263" y="1775861"/>
            <a:ext cx="7945656" cy="4162925"/>
          </a:xfrm>
          <a:prstGeom prst="rect">
            <a:avLst/>
          </a:prstGeom>
        </p:spPr>
      </p:pic>
    </p:spTree>
    <p:extLst>
      <p:ext uri="{BB962C8B-B14F-4D97-AF65-F5344CB8AC3E}">
        <p14:creationId xmlns:p14="http://schemas.microsoft.com/office/powerpoint/2010/main" val="1032666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r="-1022" b="54510"/>
          <a:stretch/>
        </p:blipFill>
        <p:spPr>
          <a:xfrm>
            <a:off x="269240" y="345440"/>
            <a:ext cx="6598920" cy="4587240"/>
          </a:xfrm>
          <a:prstGeom prst="rect">
            <a:avLst/>
          </a:prstGeom>
        </p:spPr>
      </p:pic>
    </p:spTree>
    <p:extLst>
      <p:ext uri="{BB962C8B-B14F-4D97-AF65-F5344CB8AC3E}">
        <p14:creationId xmlns:p14="http://schemas.microsoft.com/office/powerpoint/2010/main" val="2096462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Contents</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Criteria for diagnosis of DM</a:t>
            </a:r>
          </a:p>
          <a:p>
            <a:r>
              <a:rPr lang="en-US" sz="2400" dirty="0">
                <a:latin typeface="Arial" panose="020B0604020202020204" pitchFamily="34" charset="0"/>
                <a:cs typeface="Arial" panose="020B0604020202020204" pitchFamily="34" charset="0"/>
              </a:rPr>
              <a:t>Classification</a:t>
            </a:r>
          </a:p>
          <a:p>
            <a:r>
              <a:rPr lang="en-US" sz="2400" dirty="0">
                <a:latin typeface="Arial" panose="020B0604020202020204" pitchFamily="34" charset="0"/>
                <a:cs typeface="Arial" panose="020B0604020202020204" pitchFamily="34" charset="0"/>
              </a:rPr>
              <a:t>Pathogenesis</a:t>
            </a:r>
          </a:p>
          <a:p>
            <a:r>
              <a:rPr lang="en-US" sz="2400" dirty="0">
                <a:latin typeface="Arial" panose="020B0604020202020204" pitchFamily="34" charset="0"/>
                <a:cs typeface="Arial" panose="020B0604020202020204" pitchFamily="34" charset="0"/>
              </a:rPr>
              <a:t>Case presentation</a:t>
            </a:r>
          </a:p>
        </p:txBody>
      </p:sp>
    </p:spTree>
    <p:extLst>
      <p:ext uri="{BB962C8B-B14F-4D97-AF65-F5344CB8AC3E}">
        <p14:creationId xmlns:p14="http://schemas.microsoft.com/office/powerpoint/2010/main" val="513403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p>
        </p:txBody>
      </p:sp>
      <p:sp>
        <p:nvSpPr>
          <p:cNvPr id="3" name="Content Placeholder 2"/>
          <p:cNvSpPr>
            <a:spLocks noGrp="1"/>
          </p:cNvSpPr>
          <p:nvPr>
            <p:ph idx="1"/>
          </p:nvPr>
        </p:nvSpPr>
        <p:spPr>
          <a:xfrm>
            <a:off x="609599" y="1453416"/>
            <a:ext cx="6686350" cy="4587948"/>
          </a:xfrm>
        </p:spPr>
        <p:txBody>
          <a:bodyPr>
            <a:normAutofit fontScale="85000" lnSpcReduction="10000"/>
          </a:bodyPr>
          <a:lstStyle/>
          <a:p>
            <a:r>
              <a:rPr lang="en-US" dirty="0">
                <a:latin typeface="Arial" panose="020B0604020202020204" pitchFamily="34" charset="0"/>
                <a:cs typeface="Arial" panose="020B0604020202020204" pitchFamily="34" charset="0"/>
              </a:rPr>
              <a:t>A 9-year-old boy from northern Iran was referred to the Children’s Medical Center, the Pediatrics Center of Excellence in Tehran-Iran, for </a:t>
            </a:r>
            <a:r>
              <a:rPr lang="en-US" dirty="0" err="1">
                <a:latin typeface="Arial" panose="020B0604020202020204" pitchFamily="34" charset="0"/>
                <a:cs typeface="Arial" panose="020B0604020202020204" pitchFamily="34" charset="0"/>
              </a:rPr>
              <a:t>evaluationof</a:t>
            </a:r>
            <a:r>
              <a:rPr lang="en-US" dirty="0">
                <a:latin typeface="Arial" panose="020B0604020202020204" pitchFamily="34" charset="0"/>
                <a:cs typeface="Arial" panose="020B0604020202020204" pitchFamily="34" charset="0"/>
              </a:rPr>
              <a:t> high fasting plasma glucose. He was from unrelated parents, and his mild hyperglycemia has been accidentally discovered a few months before during routine laboratory tests.</a:t>
            </a:r>
          </a:p>
          <a:p>
            <a:r>
              <a:rPr lang="en-US" dirty="0">
                <a:latin typeface="Arial" panose="020B0604020202020204" pitchFamily="34" charset="0"/>
                <a:cs typeface="Arial" panose="020B0604020202020204" pitchFamily="34" charset="0"/>
              </a:rPr>
              <a:t>He did not have polydipsia and polyuria, neither any weight loss.</a:t>
            </a:r>
          </a:p>
          <a:p>
            <a:r>
              <a:rPr lang="en-US" dirty="0">
                <a:latin typeface="Arial" panose="020B0604020202020204" pitchFamily="34" charset="0"/>
                <a:cs typeface="Arial" panose="020B0604020202020204" pitchFamily="34" charset="0"/>
              </a:rPr>
              <a:t>On examination, he was healthy and non-</a:t>
            </a:r>
            <a:r>
              <a:rPr lang="en-US" dirty="0" err="1">
                <a:latin typeface="Arial" panose="020B0604020202020204" pitchFamily="34" charset="0"/>
                <a:cs typeface="Arial" panose="020B0604020202020204" pitchFamily="34" charset="0"/>
              </a:rPr>
              <a:t>obese.He</a:t>
            </a:r>
            <a:r>
              <a:rPr lang="en-US" dirty="0">
                <a:latin typeface="Arial" panose="020B0604020202020204" pitchFamily="34" charset="0"/>
                <a:cs typeface="Arial" panose="020B0604020202020204" pitchFamily="34" charset="0"/>
              </a:rPr>
              <a:t> had no acanthosis </a:t>
            </a:r>
            <a:r>
              <a:rPr lang="en-US" dirty="0" err="1">
                <a:latin typeface="Arial" panose="020B0604020202020204" pitchFamily="34" charset="0"/>
                <a:cs typeface="Arial" panose="020B0604020202020204" pitchFamily="34" charset="0"/>
              </a:rPr>
              <a:t>nigricans</a:t>
            </a:r>
            <a:r>
              <a:rPr lang="en-US" dirty="0">
                <a:latin typeface="Arial" panose="020B0604020202020204" pitchFamily="34" charset="0"/>
                <a:cs typeface="Arial" panose="020B0604020202020204" pitchFamily="34" charset="0"/>
              </a:rPr>
              <a:t>. Fasting blood sugar(FBS) 114 mg/dL,HbA1c 6.5%.A standard oral glucose tolerance test (OGTT) with 75g of glucose equivalent was performed with a fasting glucose of 125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and 2-hour glucose of 133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Fasting insulin concentration was 7.5 </a:t>
            </a:r>
            <a:r>
              <a:rPr lang="el-GR" dirty="0">
                <a:latin typeface="Arial" panose="020B0604020202020204" pitchFamily="34" charset="0"/>
                <a:cs typeface="Arial" panose="020B0604020202020204" pitchFamily="34" charset="0"/>
              </a:rPr>
              <a:t>μ</a:t>
            </a:r>
            <a:r>
              <a:rPr lang="en-US" dirty="0">
                <a:latin typeface="Arial" panose="020B0604020202020204" pitchFamily="34" charset="0"/>
                <a:cs typeface="Arial" panose="020B0604020202020204" pitchFamily="34" charset="0"/>
              </a:rPr>
              <a:t>IU/</a:t>
            </a:r>
            <a:r>
              <a:rPr lang="en-US" dirty="0" err="1">
                <a:latin typeface="Arial" panose="020B0604020202020204" pitchFamily="34" charset="0"/>
                <a:cs typeface="Arial" panose="020B0604020202020204" pitchFamily="34" charset="0"/>
              </a:rPr>
              <a:t>mL.</a:t>
            </a:r>
            <a:r>
              <a:rPr lang="en-US" dirty="0">
                <a:latin typeface="Arial" panose="020B0604020202020204" pitchFamily="34" charset="0"/>
                <a:cs typeface="Arial" panose="020B0604020202020204" pitchFamily="34" charset="0"/>
              </a:rPr>
              <a:t> No </a:t>
            </a:r>
            <a:r>
              <a:rPr lang="en-US" dirty="0" err="1">
                <a:latin typeface="Arial" panose="020B0604020202020204" pitchFamily="34" charset="0"/>
                <a:cs typeface="Arial" panose="020B0604020202020204" pitchFamily="34" charset="0"/>
              </a:rPr>
              <a:t>glucosuria</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ketonuria</a:t>
            </a:r>
            <a:r>
              <a:rPr lang="en-US" dirty="0">
                <a:latin typeface="Arial" panose="020B0604020202020204" pitchFamily="34" charset="0"/>
                <a:cs typeface="Arial" panose="020B0604020202020204" pitchFamily="34" charset="0"/>
              </a:rPr>
              <a:t> were detected. The pancreatic islet cell autoantibodies(ICA)and glutamic acid decarboxylase autoantibodies (GADA) were negative.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mother was healthy, the 41-year-old father had an FBS of 115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and his blood glucose was 162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at 2-hours after GTT.</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713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599" y="2199373"/>
            <a:ext cx="6347714" cy="3841990"/>
          </a:xfrm>
        </p:spPr>
        <p:txBody>
          <a:bodyPr/>
          <a:lstStyle/>
          <a:p>
            <a:r>
              <a:rPr lang="en-US" dirty="0">
                <a:latin typeface="Arial" panose="020B0604020202020204" pitchFamily="34" charset="0"/>
                <a:cs typeface="Arial" panose="020B0604020202020204" pitchFamily="34" charset="0"/>
              </a:rPr>
              <a:t>Both clinical presentation and laboratory data were highly suggestive of a GCK mutation.(MODY2)</a:t>
            </a:r>
          </a:p>
          <a:p>
            <a:r>
              <a:rPr lang="en-US" dirty="0">
                <a:latin typeface="Arial" panose="020B0604020202020204" pitchFamily="34" charset="0"/>
                <a:cs typeface="Arial" panose="020B0604020202020204" pitchFamily="34" charset="0"/>
              </a:rPr>
              <a:t>Genetic studies showed heterozygous inactivating GCK gene mutation in exon 8 (c.1010delA)in this patient.</a:t>
            </a:r>
          </a:p>
          <a:p>
            <a:r>
              <a:rPr lang="en-US" dirty="0">
                <a:latin typeface="Arial" panose="020B0604020202020204" pitchFamily="34" charset="0"/>
                <a:cs typeface="Arial" panose="020B0604020202020204" pitchFamily="34" charset="0"/>
              </a:rPr>
              <a:t> The same mutation was found in his father as well.</a:t>
            </a:r>
          </a:p>
          <a:p>
            <a:r>
              <a:rPr lang="en-US" dirty="0">
                <a:latin typeface="Arial" panose="020B0604020202020204" pitchFamily="34" charset="0"/>
                <a:cs typeface="Arial" panose="020B0604020202020204" pitchFamily="34" charset="0"/>
              </a:rPr>
              <a:t>The patient received some dietary advices without any medication.</a:t>
            </a:r>
          </a:p>
        </p:txBody>
      </p:sp>
    </p:spTree>
    <p:extLst>
      <p:ext uri="{BB962C8B-B14F-4D97-AF65-F5344CB8AC3E}">
        <p14:creationId xmlns:p14="http://schemas.microsoft.com/office/powerpoint/2010/main" val="315558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 8 years old boy admitted in children’s medical center with polyuria and polydipsia.</a:t>
            </a:r>
          </a:p>
          <a:p>
            <a:r>
              <a:rPr lang="en-US" dirty="0">
                <a:latin typeface="Arial" panose="020B0604020202020204" pitchFamily="34" charset="0"/>
                <a:cs typeface="Arial" panose="020B0604020202020204" pitchFamily="34" charset="0"/>
              </a:rPr>
              <a:t>He was overweight.</a:t>
            </a:r>
          </a:p>
          <a:p>
            <a:r>
              <a:rPr lang="en-US" dirty="0">
                <a:latin typeface="Arial" panose="020B0604020202020204" pitchFamily="34" charset="0"/>
                <a:cs typeface="Arial" panose="020B0604020202020204" pitchFamily="34" charset="0"/>
              </a:rPr>
              <a:t>Lab data: </a:t>
            </a:r>
          </a:p>
          <a:p>
            <a:r>
              <a:rPr lang="en-US" dirty="0">
                <a:latin typeface="Arial" panose="020B0604020202020204" pitchFamily="34" charset="0"/>
                <a:cs typeface="Arial" panose="020B0604020202020204" pitchFamily="34" charset="0"/>
              </a:rPr>
              <a:t>VBG: PH: 7.28 HCO3:15 ; BS:360 : U/A: Ketone 1+ &amp; glucose 2+</a:t>
            </a:r>
          </a:p>
          <a:p>
            <a:r>
              <a:rPr lang="en-US" dirty="0">
                <a:latin typeface="Arial" panose="020B0604020202020204" pitchFamily="34" charset="0"/>
                <a:cs typeface="Arial" panose="020B0604020202020204" pitchFamily="34" charset="0"/>
              </a:rPr>
              <a:t>He treated by DKA protocol</a:t>
            </a:r>
          </a:p>
          <a:p>
            <a:r>
              <a:rPr lang="en-US" dirty="0">
                <a:latin typeface="Arial" panose="020B0604020202020204" pitchFamily="34" charset="0"/>
                <a:cs typeface="Arial" panose="020B0604020202020204" pitchFamily="34" charset="0"/>
              </a:rPr>
              <a:t>He discharge by analogue insulins  1 unit/kg</a:t>
            </a:r>
          </a:p>
        </p:txBody>
      </p:sp>
    </p:spTree>
    <p:extLst>
      <p:ext uri="{BB962C8B-B14F-4D97-AF65-F5344CB8AC3E}">
        <p14:creationId xmlns:p14="http://schemas.microsoft.com/office/powerpoint/2010/main" val="310451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After 2 weeks:</a:t>
            </a:r>
          </a:p>
          <a:p>
            <a:r>
              <a:rPr lang="en-US" dirty="0"/>
              <a:t>HBA1C:11.5 </a:t>
            </a:r>
          </a:p>
          <a:p>
            <a:r>
              <a:rPr lang="en-US" dirty="0"/>
              <a:t>SMBG : 80 UP TO 250</a:t>
            </a:r>
          </a:p>
          <a:p>
            <a:r>
              <a:rPr lang="en-US" dirty="0"/>
              <a:t>TFT: NL TTG: NEG VIT D:4 (VERY LOW)</a:t>
            </a:r>
          </a:p>
          <a:p>
            <a:r>
              <a:rPr lang="en-US" dirty="0"/>
              <a:t>ANTI GAD: NEG</a:t>
            </a:r>
          </a:p>
          <a:p>
            <a:r>
              <a:rPr lang="en-US" dirty="0"/>
              <a:t>ANTI ISLET AB: NEG</a:t>
            </a:r>
          </a:p>
          <a:p>
            <a:r>
              <a:rPr lang="en-US" dirty="0"/>
              <a:t>ANTI INSULIN AB: NEG</a:t>
            </a:r>
          </a:p>
        </p:txBody>
      </p:sp>
    </p:spTree>
    <p:extLst>
      <p:ext uri="{BB962C8B-B14F-4D97-AF65-F5344CB8AC3E}">
        <p14:creationId xmlns:p14="http://schemas.microsoft.com/office/powerpoint/2010/main" val="2798646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831273" y="1424244"/>
            <a:ext cx="4001192" cy="4023363"/>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2"/>
                </a:solidFill>
              </a:rPr>
              <a:t>TYPE1</a:t>
            </a:r>
          </a:p>
        </p:txBody>
      </p:sp>
      <p:sp>
        <p:nvSpPr>
          <p:cNvPr id="6" name="Oval 5"/>
          <p:cNvSpPr/>
          <p:nvPr/>
        </p:nvSpPr>
        <p:spPr>
          <a:xfrm rot="10800000" flipV="1">
            <a:off x="4139737" y="1424244"/>
            <a:ext cx="3785063" cy="381277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TYPE2</a:t>
            </a:r>
          </a:p>
        </p:txBody>
      </p:sp>
    </p:spTree>
    <p:extLst>
      <p:ext uri="{BB962C8B-B14F-4D97-AF65-F5344CB8AC3E}">
        <p14:creationId xmlns:p14="http://schemas.microsoft.com/office/powerpoint/2010/main" val="23348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221" y="822961"/>
            <a:ext cx="6824312" cy="5009948"/>
          </a:xfrm>
          <a:prstGeom prst="rect">
            <a:avLst/>
          </a:prstGeom>
        </p:spPr>
      </p:pic>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dirty="0"/>
              <a:t>                         </a:t>
            </a:r>
            <a:r>
              <a:rPr lang="en-US" dirty="0">
                <a:solidFill>
                  <a:srgbClr val="C00000"/>
                </a:solidFill>
              </a:rPr>
              <a:t>Thanks for your attention</a:t>
            </a:r>
          </a:p>
        </p:txBody>
      </p:sp>
    </p:spTree>
    <p:extLst>
      <p:ext uri="{BB962C8B-B14F-4D97-AF65-F5344CB8AC3E}">
        <p14:creationId xmlns:p14="http://schemas.microsoft.com/office/powerpoint/2010/main" val="2720509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1" y="365128"/>
            <a:ext cx="8768615" cy="1325563"/>
          </a:xfrm>
        </p:spPr>
        <p:txBody>
          <a:bodyPr>
            <a:normAutofit/>
          </a:bodyPr>
          <a:lstStyle/>
          <a:p>
            <a:r>
              <a:rPr lang="en-US" sz="3200" dirty="0">
                <a:solidFill>
                  <a:schemeClr val="accent1">
                    <a:lumMod val="50000"/>
                  </a:schemeClr>
                </a:solidFill>
                <a:latin typeface="Arial" panose="020B0604020202020204" pitchFamily="34" charset="0"/>
                <a:cs typeface="Arial" panose="020B0604020202020204" pitchFamily="34" charset="0"/>
              </a:rPr>
              <a:t>Criteria for the diagnosis of diabetes mellitus</a:t>
            </a:r>
          </a:p>
        </p:txBody>
      </p:sp>
      <p:pic>
        <p:nvPicPr>
          <p:cNvPr id="4" name="Content Placeholder 3"/>
          <p:cNvPicPr>
            <a:picLocks noGrp="1" noChangeAspect="1"/>
          </p:cNvPicPr>
          <p:nvPr>
            <p:ph idx="1"/>
          </p:nvPr>
        </p:nvPicPr>
        <p:blipFill>
          <a:blip r:embed="rId2"/>
          <a:stretch>
            <a:fillRect/>
          </a:stretch>
        </p:blipFill>
        <p:spPr>
          <a:xfrm>
            <a:off x="394637" y="1597795"/>
            <a:ext cx="8094846" cy="3869354"/>
          </a:xfrm>
          <a:prstGeom prst="rect">
            <a:avLst/>
          </a:prstGeom>
        </p:spPr>
      </p:pic>
    </p:spTree>
    <p:extLst>
      <p:ext uri="{BB962C8B-B14F-4D97-AF65-F5344CB8AC3E}">
        <p14:creationId xmlns:p14="http://schemas.microsoft.com/office/powerpoint/2010/main" val="2098295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fontAlgn="auto" hangingPunct="1">
              <a:spcAft>
                <a:spcPts val="0"/>
              </a:spcAft>
              <a:defRPr/>
            </a:pPr>
            <a:endParaRPr lang="en-GB" dirty="0"/>
          </a:p>
        </p:txBody>
      </p:sp>
      <p:grpSp>
        <p:nvGrpSpPr>
          <p:cNvPr id="8195" name="Group 3"/>
          <p:cNvGrpSpPr>
            <a:grpSpLocks/>
          </p:cNvGrpSpPr>
          <p:nvPr/>
        </p:nvGrpSpPr>
        <p:grpSpPr bwMode="auto">
          <a:xfrm>
            <a:off x="67479" y="1082843"/>
            <a:ext cx="7089133" cy="3657369"/>
            <a:chOff x="-61" y="931"/>
            <a:chExt cx="5568" cy="2460"/>
          </a:xfrm>
        </p:grpSpPr>
        <p:sp>
          <p:nvSpPr>
            <p:cNvPr id="8197" name="AutoShape 4"/>
            <p:cNvSpPr>
              <a:spLocks noChangeArrowheads="1"/>
            </p:cNvSpPr>
            <p:nvPr/>
          </p:nvSpPr>
          <p:spPr bwMode="auto">
            <a:xfrm>
              <a:off x="295" y="2232"/>
              <a:ext cx="1066" cy="1159"/>
            </a:xfrm>
            <a:prstGeom prst="upArrow">
              <a:avLst>
                <a:gd name="adj1" fmla="val 50000"/>
                <a:gd name="adj2" fmla="val 27650"/>
              </a:avLst>
            </a:prstGeom>
            <a:solidFill>
              <a:srgbClr val="339966"/>
            </a:solidFill>
            <a:ln w="317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endParaRPr lang="en-US"/>
            </a:p>
          </p:txBody>
        </p:sp>
        <p:sp>
          <p:nvSpPr>
            <p:cNvPr id="8198" name="AutoShape 5"/>
            <p:cNvSpPr>
              <a:spLocks noChangeArrowheads="1"/>
            </p:cNvSpPr>
            <p:nvPr/>
          </p:nvSpPr>
          <p:spPr bwMode="auto">
            <a:xfrm>
              <a:off x="2109" y="2025"/>
              <a:ext cx="1066" cy="1136"/>
            </a:xfrm>
            <a:prstGeom prst="upArrow">
              <a:avLst>
                <a:gd name="adj1" fmla="val 50000"/>
                <a:gd name="adj2" fmla="val 27650"/>
              </a:avLst>
            </a:prstGeom>
            <a:solidFill>
              <a:srgbClr val="FFCC00"/>
            </a:solidFill>
            <a:ln w="317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endParaRPr lang="en-US"/>
            </a:p>
          </p:txBody>
        </p:sp>
        <p:sp>
          <p:nvSpPr>
            <p:cNvPr id="8199" name="AutoShape 6"/>
            <p:cNvSpPr>
              <a:spLocks noChangeArrowheads="1"/>
            </p:cNvSpPr>
            <p:nvPr/>
          </p:nvSpPr>
          <p:spPr bwMode="auto">
            <a:xfrm>
              <a:off x="4041" y="1819"/>
              <a:ext cx="1066" cy="1164"/>
            </a:xfrm>
            <a:prstGeom prst="upArrow">
              <a:avLst>
                <a:gd name="adj1" fmla="val 50000"/>
                <a:gd name="adj2" fmla="val 27650"/>
              </a:avLst>
            </a:prstGeom>
            <a:solidFill>
              <a:schemeClr val="hlink"/>
            </a:solidFill>
            <a:ln w="317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endParaRPr lang="en-US"/>
            </a:p>
          </p:txBody>
        </p:sp>
        <p:sp>
          <p:nvSpPr>
            <p:cNvPr id="8200" name="Rectangle 7"/>
            <p:cNvSpPr>
              <a:spLocks noChangeArrowheads="1"/>
            </p:cNvSpPr>
            <p:nvPr/>
          </p:nvSpPr>
          <p:spPr bwMode="auto">
            <a:xfrm>
              <a:off x="1723" y="993"/>
              <a:ext cx="2087" cy="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gn="ctr">
                <a:lnSpc>
                  <a:spcPct val="80000"/>
                </a:lnSpc>
                <a:spcBef>
                  <a:spcPct val="50000"/>
                </a:spcBef>
              </a:pPr>
              <a:r>
                <a:rPr lang="en-GB" dirty="0">
                  <a:solidFill>
                    <a:schemeClr val="accent2"/>
                  </a:solidFill>
                  <a:latin typeface="Verdana" pitchFamily="34" charset="0"/>
                </a:rPr>
                <a:t>PPG= 140-199 mg/dl </a:t>
              </a:r>
            </a:p>
            <a:p>
              <a:pPr algn="ctr">
                <a:lnSpc>
                  <a:spcPct val="80000"/>
                </a:lnSpc>
                <a:spcBef>
                  <a:spcPct val="50000"/>
                </a:spcBef>
              </a:pPr>
              <a:r>
                <a:rPr lang="en-GB" dirty="0">
                  <a:solidFill>
                    <a:srgbClr val="001965"/>
                  </a:solidFill>
                  <a:latin typeface="Verdana" pitchFamily="34" charset="0"/>
                </a:rPr>
                <a:t>(IGT)</a:t>
              </a:r>
              <a:r>
                <a:rPr lang="en-GB" b="1" dirty="0">
                  <a:solidFill>
                    <a:srgbClr val="001965"/>
                  </a:solidFill>
                  <a:latin typeface="Verdana" pitchFamily="34" charset="0"/>
                </a:rPr>
                <a:t> </a:t>
              </a:r>
              <a:endParaRPr lang="en-GB" dirty="0">
                <a:solidFill>
                  <a:schemeClr val="accent2"/>
                </a:solidFill>
                <a:latin typeface="Verdana" pitchFamily="34" charset="0"/>
              </a:endParaRPr>
            </a:p>
            <a:p>
              <a:pPr algn="ctr">
                <a:lnSpc>
                  <a:spcPct val="50000"/>
                </a:lnSpc>
                <a:spcBef>
                  <a:spcPct val="50000"/>
                </a:spcBef>
              </a:pPr>
              <a:r>
                <a:rPr lang="en-GB" dirty="0">
                  <a:solidFill>
                    <a:schemeClr val="accent2"/>
                  </a:solidFill>
                  <a:latin typeface="Verdana" pitchFamily="34" charset="0"/>
                </a:rPr>
                <a:t>FPG=100-125 mg/dl </a:t>
              </a:r>
            </a:p>
            <a:p>
              <a:pPr algn="ctr">
                <a:lnSpc>
                  <a:spcPct val="50000"/>
                </a:lnSpc>
                <a:spcBef>
                  <a:spcPct val="50000"/>
                </a:spcBef>
              </a:pPr>
              <a:r>
                <a:rPr lang="en-GB" dirty="0">
                  <a:solidFill>
                    <a:srgbClr val="001965"/>
                  </a:solidFill>
                  <a:latin typeface="Verdana" pitchFamily="34" charset="0"/>
                </a:rPr>
                <a:t>(IFG)</a:t>
              </a:r>
              <a:r>
                <a:rPr lang="en-GB" b="1" dirty="0">
                  <a:solidFill>
                    <a:srgbClr val="001965"/>
                  </a:solidFill>
                  <a:latin typeface="Verdana" pitchFamily="34" charset="0"/>
                </a:rPr>
                <a:t> </a:t>
              </a:r>
              <a:endParaRPr lang="fa-IR" b="1" dirty="0">
                <a:solidFill>
                  <a:srgbClr val="001965"/>
                </a:solidFill>
                <a:latin typeface="Verdana" pitchFamily="34" charset="0"/>
              </a:endParaRPr>
            </a:p>
            <a:p>
              <a:pPr algn="ctr">
                <a:lnSpc>
                  <a:spcPct val="60000"/>
                </a:lnSpc>
                <a:spcBef>
                  <a:spcPct val="50000"/>
                </a:spcBef>
              </a:pPr>
              <a:r>
                <a:rPr lang="en-GB" sz="2000" dirty="0">
                  <a:solidFill>
                    <a:srgbClr val="001965"/>
                  </a:solidFill>
                  <a:latin typeface="Verdana" pitchFamily="34" charset="0"/>
                </a:rPr>
                <a:t>Pre diabetes</a:t>
              </a:r>
            </a:p>
          </p:txBody>
        </p:sp>
        <p:sp>
          <p:nvSpPr>
            <p:cNvPr id="8201" name="Rectangle 8"/>
            <p:cNvSpPr>
              <a:spLocks noChangeArrowheads="1"/>
            </p:cNvSpPr>
            <p:nvPr/>
          </p:nvSpPr>
          <p:spPr bwMode="auto">
            <a:xfrm>
              <a:off x="-61" y="1344"/>
              <a:ext cx="1863" cy="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gn="ctr">
                <a:spcBef>
                  <a:spcPct val="50000"/>
                </a:spcBef>
              </a:pPr>
              <a:r>
                <a:rPr lang="en-GB" dirty="0">
                  <a:solidFill>
                    <a:schemeClr val="accent2"/>
                  </a:solidFill>
                  <a:latin typeface="Verdana" pitchFamily="34" charset="0"/>
                </a:rPr>
                <a:t>PPG= ≤ 139 mg/dl</a:t>
              </a:r>
            </a:p>
            <a:p>
              <a:pPr algn="ctr">
                <a:spcBef>
                  <a:spcPct val="50000"/>
                </a:spcBef>
              </a:pPr>
              <a:r>
                <a:rPr lang="en-GB" dirty="0">
                  <a:solidFill>
                    <a:schemeClr val="accent2"/>
                  </a:solidFill>
                  <a:latin typeface="Verdana" pitchFamily="34" charset="0"/>
                </a:rPr>
                <a:t>FPG=70-99 mg/dl</a:t>
              </a:r>
              <a:r>
                <a:rPr lang="en-GB" b="1" dirty="0">
                  <a:solidFill>
                    <a:srgbClr val="001965"/>
                  </a:solidFill>
                  <a:latin typeface="Verdana" pitchFamily="34" charset="0"/>
                </a:rPr>
                <a:t> </a:t>
              </a:r>
            </a:p>
            <a:p>
              <a:pPr algn="ctr">
                <a:lnSpc>
                  <a:spcPct val="40000"/>
                </a:lnSpc>
                <a:spcBef>
                  <a:spcPct val="50000"/>
                </a:spcBef>
              </a:pPr>
              <a:r>
                <a:rPr lang="en-GB" sz="2000" dirty="0">
                  <a:solidFill>
                    <a:srgbClr val="001965"/>
                  </a:solidFill>
                  <a:latin typeface="Verdana" pitchFamily="34" charset="0"/>
                </a:rPr>
                <a:t>Non diabetic</a:t>
              </a:r>
              <a:r>
                <a:rPr lang="en-GB" b="1" dirty="0">
                  <a:solidFill>
                    <a:srgbClr val="001965"/>
                  </a:solidFill>
                  <a:latin typeface="Verdana" pitchFamily="34" charset="0"/>
                </a:rPr>
                <a:t> </a:t>
              </a:r>
              <a:endParaRPr lang="fa-IR" b="1" dirty="0">
                <a:solidFill>
                  <a:srgbClr val="001965"/>
                </a:solidFill>
                <a:latin typeface="Verdana" pitchFamily="34" charset="0"/>
              </a:endParaRPr>
            </a:p>
            <a:p>
              <a:pPr algn="ctr">
                <a:lnSpc>
                  <a:spcPct val="40000"/>
                </a:lnSpc>
                <a:spcBef>
                  <a:spcPct val="50000"/>
                </a:spcBef>
              </a:pPr>
              <a:endParaRPr lang="en-GB" b="1" dirty="0">
                <a:solidFill>
                  <a:srgbClr val="001965"/>
                </a:solidFill>
                <a:latin typeface="Verdana" pitchFamily="34" charset="0"/>
              </a:endParaRPr>
            </a:p>
          </p:txBody>
        </p:sp>
        <p:sp>
          <p:nvSpPr>
            <p:cNvPr id="8202" name="Rectangle 9"/>
            <p:cNvSpPr>
              <a:spLocks noChangeArrowheads="1"/>
            </p:cNvSpPr>
            <p:nvPr/>
          </p:nvSpPr>
          <p:spPr bwMode="auto">
            <a:xfrm>
              <a:off x="3685" y="931"/>
              <a:ext cx="1822"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gn="ctr">
                <a:lnSpc>
                  <a:spcPct val="60000"/>
                </a:lnSpc>
                <a:spcBef>
                  <a:spcPct val="50000"/>
                </a:spcBef>
              </a:pPr>
              <a:r>
                <a:rPr lang="en-GB" dirty="0">
                  <a:solidFill>
                    <a:schemeClr val="accent2"/>
                  </a:solidFill>
                  <a:latin typeface="Verdana" pitchFamily="34" charset="0"/>
                </a:rPr>
                <a:t>PPG≥200 mg/dl</a:t>
              </a:r>
            </a:p>
            <a:p>
              <a:pPr algn="ctr">
                <a:lnSpc>
                  <a:spcPct val="60000"/>
                </a:lnSpc>
                <a:spcBef>
                  <a:spcPct val="50000"/>
                </a:spcBef>
              </a:pPr>
              <a:r>
                <a:rPr lang="en-GB" dirty="0">
                  <a:solidFill>
                    <a:schemeClr val="accent2"/>
                  </a:solidFill>
                  <a:latin typeface="Verdana" pitchFamily="34" charset="0"/>
                </a:rPr>
                <a:t>FPG≥126 mg/dl</a:t>
              </a:r>
              <a:endParaRPr lang="fa-IR" dirty="0">
                <a:solidFill>
                  <a:schemeClr val="accent2"/>
                </a:solidFill>
                <a:latin typeface="Verdana" pitchFamily="34" charset="0"/>
              </a:endParaRPr>
            </a:p>
            <a:p>
              <a:pPr algn="ctr">
                <a:lnSpc>
                  <a:spcPct val="60000"/>
                </a:lnSpc>
                <a:spcBef>
                  <a:spcPct val="50000"/>
                </a:spcBef>
              </a:pPr>
              <a:r>
                <a:rPr lang="en-GB" sz="2000" dirty="0">
                  <a:solidFill>
                    <a:srgbClr val="001965"/>
                  </a:solidFill>
                  <a:latin typeface="Verdana" pitchFamily="34" charset="0"/>
                </a:rPr>
                <a:t>Diabetes</a:t>
              </a:r>
              <a:r>
                <a:rPr lang="en-GB" b="1" dirty="0">
                  <a:solidFill>
                    <a:srgbClr val="001965"/>
                  </a:solidFill>
                  <a:latin typeface="Verdana" pitchFamily="34" charset="0"/>
                </a:rPr>
                <a:t>  </a:t>
              </a:r>
            </a:p>
          </p:txBody>
        </p:sp>
      </p:grpSp>
      <p:sp>
        <p:nvSpPr>
          <p:cNvPr id="8196" name="Text Box 10"/>
          <p:cNvSpPr txBox="1">
            <a:spLocks noChangeArrowheads="1"/>
          </p:cNvSpPr>
          <p:nvPr/>
        </p:nvSpPr>
        <p:spPr bwMode="auto">
          <a:xfrm>
            <a:off x="2027287" y="5691188"/>
            <a:ext cx="4633814" cy="28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900" dirty="0">
                <a:solidFill>
                  <a:srgbClr val="001965"/>
                </a:solidFill>
                <a:latin typeface="Verdana" pitchFamily="34" charset="0"/>
              </a:rPr>
              <a:t>American Diabetes Association. Standards of Medical care in Diabetes-2019. </a:t>
            </a:r>
          </a:p>
        </p:txBody>
      </p:sp>
    </p:spTree>
    <p:extLst>
      <p:ext uri="{BB962C8B-B14F-4D97-AF65-F5344CB8AC3E}">
        <p14:creationId xmlns:p14="http://schemas.microsoft.com/office/powerpoint/2010/main" val="1123027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etiological classification recommended by the American Diabetes Association, ISPAD  and the WHO expert committee on the classification and diagnosis of diabetes.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differentiation between type 1, type 2 and monogenic diabetes has important implications for both therapeutic decisions and educational approaches.</a:t>
            </a:r>
          </a:p>
        </p:txBody>
      </p:sp>
    </p:spTree>
    <p:extLst>
      <p:ext uri="{BB962C8B-B14F-4D97-AF65-F5344CB8AC3E}">
        <p14:creationId xmlns:p14="http://schemas.microsoft.com/office/powerpoint/2010/main" val="211342472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Etiologic classification</a:t>
            </a:r>
          </a:p>
        </p:txBody>
      </p:sp>
      <p:sp>
        <p:nvSpPr>
          <p:cNvPr id="3" name="Content Placeholder 2"/>
          <p:cNvSpPr>
            <a:spLocks noGrp="1"/>
          </p:cNvSpPr>
          <p:nvPr>
            <p:ph idx="1"/>
          </p:nvPr>
        </p:nvSpPr>
        <p:spPr>
          <a:xfrm>
            <a:off x="628650" y="1540042"/>
            <a:ext cx="7886700" cy="4636921"/>
          </a:xfrm>
        </p:spPr>
        <p:txBody>
          <a:bodyPr>
            <a:normAutofit/>
          </a:bodyPr>
          <a:lstStyle/>
          <a:p>
            <a:r>
              <a:rPr lang="en-US" dirty="0">
                <a:latin typeface="Arial" panose="020B0604020202020204" pitchFamily="34" charset="0"/>
                <a:cs typeface="Arial" panose="020B0604020202020204" pitchFamily="34" charset="0"/>
              </a:rPr>
              <a:t>Type 1 diabetes (due to autoimmune b-cell destruction)</a:t>
            </a:r>
          </a:p>
          <a:p>
            <a:r>
              <a:rPr lang="en-US" dirty="0">
                <a:latin typeface="Arial" panose="020B0604020202020204" pitchFamily="34" charset="0"/>
                <a:cs typeface="Arial" panose="020B0604020202020204" pitchFamily="34" charset="0"/>
              </a:rPr>
              <a:t> Type 2 diabetes (due to a progressive loss of b-cell insulin secretion frequently on the background of insulin resistance)</a:t>
            </a:r>
          </a:p>
          <a:p>
            <a:r>
              <a:rPr lang="en-US" dirty="0">
                <a:latin typeface="Arial" panose="020B0604020202020204" pitchFamily="34" charset="0"/>
                <a:cs typeface="Arial" panose="020B0604020202020204" pitchFamily="34" charset="0"/>
              </a:rPr>
              <a:t>Specific types of diabetes due to other causes, e.g., monogenic diabetes syndromes(such as neonatal diabetes and MODY),diseases of the exocrine pancreas (such as cystic fibrosis and pancreatitis), and drug- or chemical-induced diabetes (such as with glucocorticoid)</a:t>
            </a:r>
          </a:p>
          <a:p>
            <a:r>
              <a:rPr lang="en-US" dirty="0">
                <a:latin typeface="Arial" panose="020B0604020202020204" pitchFamily="34" charset="0"/>
                <a:cs typeface="Arial" panose="020B0604020202020204" pitchFamily="34" charset="0"/>
              </a:rPr>
              <a:t>Gestational diabetes mellitus (GDM) </a:t>
            </a:r>
          </a:p>
          <a:p>
            <a:endParaRPr lang="en-US" dirty="0"/>
          </a:p>
        </p:txBody>
      </p:sp>
    </p:spTree>
    <p:extLst>
      <p:ext uri="{BB962C8B-B14F-4D97-AF65-F5344CB8AC3E}">
        <p14:creationId xmlns:p14="http://schemas.microsoft.com/office/powerpoint/2010/main" val="225050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480" y="5749290"/>
            <a:ext cx="5486400" cy="566738"/>
          </a:xfrm>
        </p:spPr>
        <p:txBody>
          <a:bodyPr/>
          <a:lstStyle/>
          <a:p>
            <a:r>
              <a:rPr lang="en-US" dirty="0"/>
              <a:t>Insulin secretion</a:t>
            </a:r>
          </a:p>
        </p:txBody>
      </p:sp>
      <p:sp>
        <p:nvSpPr>
          <p:cNvPr id="4" name="Picture Placeholder 3"/>
          <p:cNvSpPr>
            <a:spLocks noGrp="1"/>
          </p:cNvSpPr>
          <p:nvPr>
            <p:ph type="pic" idx="1"/>
          </p:nvPr>
        </p:nvSpPr>
        <p:spPr/>
      </p:sp>
      <p:sp>
        <p:nvSpPr>
          <p:cNvPr id="5" name="Text Placeholder 4"/>
          <p:cNvSpPr>
            <a:spLocks noGrp="1"/>
          </p:cNvSpPr>
          <p:nvPr>
            <p:ph type="body" sz="half" idx="2"/>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45" y="216477"/>
            <a:ext cx="6195060" cy="55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5563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t="8115" b="8115"/>
          <a:stretch>
            <a:fillRect/>
          </a:stretch>
        </p:blipFill>
        <p:spPr>
          <a:xfrm>
            <a:off x="1154741" y="1091075"/>
            <a:ext cx="5871410" cy="4437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8437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b="9647"/>
          <a:stretch/>
        </p:blipFill>
        <p:spPr>
          <a:xfrm>
            <a:off x="1212735" y="315884"/>
            <a:ext cx="5575300" cy="5852160"/>
          </a:xfrm>
          <a:prstGeom prst="rect">
            <a:avLst/>
          </a:prstGeom>
        </p:spPr>
      </p:pic>
    </p:spTree>
    <p:extLst>
      <p:ext uri="{BB962C8B-B14F-4D97-AF65-F5344CB8AC3E}">
        <p14:creationId xmlns:p14="http://schemas.microsoft.com/office/powerpoint/2010/main" val="2655577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1288</TotalTime>
  <Words>1069</Words>
  <Application>Microsoft Office PowerPoint</Application>
  <PresentationFormat>On-screen Show (4:3)</PresentationFormat>
  <Paragraphs>90</Paragraphs>
  <Slides>25</Slides>
  <Notes>1</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Tahoma</vt:lpstr>
      <vt:lpstr>Trebuchet MS</vt:lpstr>
      <vt:lpstr>Verdana</vt:lpstr>
      <vt:lpstr>Wingdings 3</vt:lpstr>
      <vt:lpstr>Facet</vt:lpstr>
      <vt:lpstr> Classification and pathogenesis of  diabetes in pediatrics</vt:lpstr>
      <vt:lpstr>Contents</vt:lpstr>
      <vt:lpstr>Criteria for the diagnosis of diabetes mellitus</vt:lpstr>
      <vt:lpstr>PowerPoint Presentation</vt:lpstr>
      <vt:lpstr>PowerPoint Presentation</vt:lpstr>
      <vt:lpstr>Etiologic classification</vt:lpstr>
      <vt:lpstr>Insulin secretion</vt:lpstr>
      <vt:lpstr>PowerPoint Presentation</vt:lpstr>
      <vt:lpstr>PowerPoint Presentation</vt:lpstr>
      <vt:lpstr>PowerPoint Presentation</vt:lpstr>
      <vt:lpstr>Pathogenesis of type 1 DM</vt:lpstr>
      <vt:lpstr>PowerPoint Presentation</vt:lpstr>
      <vt:lpstr>Staging of type 1 diabetes</vt:lpstr>
      <vt:lpstr>PowerPoint Presentation</vt:lpstr>
      <vt:lpstr>PowerPoint Presentation</vt:lpstr>
      <vt:lpstr>Who are suspected other types of diabetes? </vt:lpstr>
      <vt:lpstr>ADA 2021 recommendations </vt:lpstr>
      <vt:lpstr>PowerPoint Presentation</vt:lpstr>
      <vt:lpstr>PowerPoint Presentation</vt:lpstr>
      <vt:lpstr>CASE </vt:lpstr>
      <vt:lpstr>PowerPoint Presentation</vt:lpstr>
      <vt:lpstr>case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majnoon</dc:creator>
  <cp:lastModifiedBy>masie</cp:lastModifiedBy>
  <cp:revision>40</cp:revision>
  <dcterms:created xsi:type="dcterms:W3CDTF">2019-10-24T19:44:05Z</dcterms:created>
  <dcterms:modified xsi:type="dcterms:W3CDTF">2021-01-06T18:43:41Z</dcterms:modified>
</cp:coreProperties>
</file>